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66" r:id="rId2"/>
    <p:sldId id="372" r:id="rId3"/>
    <p:sldId id="368" r:id="rId4"/>
    <p:sldId id="374" r:id="rId5"/>
    <p:sldId id="257" r:id="rId6"/>
    <p:sldId id="369" r:id="rId7"/>
    <p:sldId id="373" r:id="rId8"/>
    <p:sldId id="370" r:id="rId9"/>
    <p:sldId id="3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5A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50" autoAdjust="0"/>
  </p:normalViewPr>
  <p:slideViewPr>
    <p:cSldViewPr>
      <p:cViewPr varScale="1">
        <p:scale>
          <a:sx n="63" d="100"/>
          <a:sy n="63" d="100"/>
        </p:scale>
        <p:origin x="768" y="34"/>
      </p:cViewPr>
      <p:guideLst>
        <p:guide orient="horz" pos="2160"/>
        <p:guide pos="3840"/>
      </p:guideLst>
    </p:cSldViewPr>
  </p:slideViewPr>
  <p:notesTextViewPr>
    <p:cViewPr>
      <p:scale>
        <a:sx n="1" d="1"/>
        <a:sy n="1" d="1"/>
      </p:scale>
      <p:origin x="0" y="0"/>
    </p:cViewPr>
  </p:notesTextViewPr>
  <p:sorterViewPr>
    <p:cViewPr>
      <p:scale>
        <a:sx n="110" d="100"/>
        <a:sy n="110" d="100"/>
      </p:scale>
      <p:origin x="0" y="-195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97C4B1-3013-4AE2-92D9-858D4F57A134}" type="datetimeFigureOut">
              <a:rPr lang="en-GB" smtClean="0"/>
              <a:t>02/10/2020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CB343D-1B7C-43AD-898C-60A0306EF3E3}" type="slidenum">
              <a:rPr lang="en-GB" smtClean="0"/>
              <a:t>‹#›</a:t>
            </a:fld>
            <a:endParaRPr lang="en-GB"/>
          </a:p>
        </p:txBody>
      </p:sp>
    </p:spTree>
    <p:extLst>
      <p:ext uri="{BB962C8B-B14F-4D97-AF65-F5344CB8AC3E}">
        <p14:creationId xmlns:p14="http://schemas.microsoft.com/office/powerpoint/2010/main" val="257914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CB343D-1B7C-43AD-898C-60A0306EF3E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4439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https://www.cancerresearchuk.org/sites/default/files/taskforce_equality_impact_assessment.pdf</a:t>
            </a:r>
          </a:p>
        </p:txBody>
      </p:sp>
      <p:sp>
        <p:nvSpPr>
          <p:cNvPr id="4" name="Slide Number Placeholder 3"/>
          <p:cNvSpPr>
            <a:spLocks noGrp="1"/>
          </p:cNvSpPr>
          <p:nvPr>
            <p:ph type="sldNum" sz="quarter" idx="5"/>
          </p:nvPr>
        </p:nvSpPr>
        <p:spPr/>
        <p:txBody>
          <a:bodyPr/>
          <a:lstStyle/>
          <a:p>
            <a:fld id="{E5CB343D-1B7C-43AD-898C-60A0306EF3E3}" type="slidenum">
              <a:rPr lang="en-GB" smtClean="0"/>
              <a:t>5</a:t>
            </a:fld>
            <a:endParaRPr lang="en-GB"/>
          </a:p>
        </p:txBody>
      </p:sp>
    </p:spTree>
    <p:extLst>
      <p:ext uri="{BB962C8B-B14F-4D97-AF65-F5344CB8AC3E}">
        <p14:creationId xmlns:p14="http://schemas.microsoft.com/office/powerpoint/2010/main" val="48225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A3E84E7-8EE5-4F9A-A375-0ED192553312}"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26010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3E84E7-8EE5-4F9A-A375-0ED192553312}"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107924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3E84E7-8EE5-4F9A-A375-0ED192553312}"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3530187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390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3E84E7-8EE5-4F9A-A375-0ED192553312}"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1046098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3E84E7-8EE5-4F9A-A375-0ED192553312}"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438517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A3E84E7-8EE5-4F9A-A375-0ED192553312}"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117528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A3E84E7-8EE5-4F9A-A375-0ED192553312}" type="datetimeFigureOut">
              <a:rPr lang="en-GB" smtClean="0"/>
              <a:t>02/10/2020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153225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A3E84E7-8EE5-4F9A-A375-0ED192553312}" type="datetimeFigureOut">
              <a:rPr lang="en-GB" smtClean="0"/>
              <a:t>02/10/2020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357895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E84E7-8EE5-4F9A-A375-0ED192553312}" type="datetimeFigureOut">
              <a:rPr lang="en-GB" smtClean="0"/>
              <a:t>02/10/2020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56793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3E84E7-8EE5-4F9A-A375-0ED192553312}"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198579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3E84E7-8EE5-4F9A-A375-0ED192553312}"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A88719-3902-47B1-BAF8-BA9EDE67706D}" type="slidenum">
              <a:rPr lang="en-GB" smtClean="0"/>
              <a:t>‹#›</a:t>
            </a:fld>
            <a:endParaRPr lang="en-GB"/>
          </a:p>
        </p:txBody>
      </p:sp>
    </p:spTree>
    <p:extLst>
      <p:ext uri="{BB962C8B-B14F-4D97-AF65-F5344CB8AC3E}">
        <p14:creationId xmlns:p14="http://schemas.microsoft.com/office/powerpoint/2010/main" val="551623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E84E7-8EE5-4F9A-A375-0ED192553312}" type="datetimeFigureOut">
              <a:rPr lang="en-GB" smtClean="0"/>
              <a:t>02/10/2020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88719-3902-47B1-BAF8-BA9EDE67706D}" type="slidenum">
              <a:rPr lang="en-GB" smtClean="0"/>
              <a:t>‹#›</a:t>
            </a:fld>
            <a:endParaRPr lang="en-GB"/>
          </a:p>
        </p:txBody>
      </p:sp>
    </p:spTree>
    <p:extLst>
      <p:ext uri="{BB962C8B-B14F-4D97-AF65-F5344CB8AC3E}">
        <p14:creationId xmlns:p14="http://schemas.microsoft.com/office/powerpoint/2010/main" val="2715829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cotpho.org.uk/population-groups/ethnic-minorities/defining-ethnicity-and-race/"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ancerresearchuk.org/sites/default/files/taskforce_equality_impact_assessmen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ncin.org.uk/view?rid=2991"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66800"/>
            <a:ext cx="10820400" cy="2667000"/>
          </a:xfrm>
        </p:spPr>
        <p:txBody>
          <a:bodyPr>
            <a:normAutofit/>
          </a:bodyPr>
          <a:lstStyle/>
          <a:p>
            <a:r>
              <a:rPr lang="en-GB" dirty="0"/>
              <a:t>DATA-CAN PPIE Drop-in session</a:t>
            </a:r>
            <a:br>
              <a:rPr lang="en-GB" dirty="0"/>
            </a:br>
            <a:r>
              <a:rPr lang="en-GB" dirty="0"/>
              <a:t>“Data and inequality”</a:t>
            </a:r>
            <a:endParaRPr lang="en-GB" sz="3200" dirty="0">
              <a:solidFill>
                <a:schemeClr val="accent1"/>
              </a:solidFill>
            </a:endParaRPr>
          </a:p>
        </p:txBody>
      </p:sp>
      <p:sp>
        <p:nvSpPr>
          <p:cNvPr id="8" name="Subtitle 7">
            <a:extLst>
              <a:ext uri="{FF2B5EF4-FFF2-40B4-BE49-F238E27FC236}">
                <a16:creationId xmlns:a16="http://schemas.microsoft.com/office/drawing/2014/main" id="{3DE2ED00-77CA-4A81-9A14-5B46FA71FC08}"/>
              </a:ext>
            </a:extLst>
          </p:cNvPr>
          <p:cNvSpPr>
            <a:spLocks noGrp="1"/>
          </p:cNvSpPr>
          <p:nvPr>
            <p:ph type="subTitle" idx="1"/>
          </p:nvPr>
        </p:nvSpPr>
        <p:spPr/>
        <p:txBody>
          <a:bodyPr/>
          <a:lstStyle/>
          <a:p>
            <a:endParaRPr lang="en-GB" dirty="0"/>
          </a:p>
        </p:txBody>
      </p:sp>
      <p:pic>
        <p:nvPicPr>
          <p:cNvPr id="4098" name="Picture 2" descr="DATA-CAN">
            <a:extLst>
              <a:ext uri="{FF2B5EF4-FFF2-40B4-BE49-F238E27FC236}">
                <a16:creationId xmlns:a16="http://schemas.microsoft.com/office/drawing/2014/main" id="{437C089F-C1D8-4701-8213-1FD1B1E4102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4400" y="5563326"/>
            <a:ext cx="3481388" cy="1294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59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4D3218-7C07-4020-8C70-DAA5C356B500}"/>
              </a:ext>
            </a:extLst>
          </p:cNvPr>
          <p:cNvSpPr>
            <a:spLocks noGrp="1"/>
          </p:cNvSpPr>
          <p:nvPr>
            <p:ph type="title"/>
          </p:nvPr>
        </p:nvSpPr>
        <p:spPr/>
        <p:txBody>
          <a:bodyPr/>
          <a:lstStyle/>
          <a:p>
            <a:r>
              <a:rPr lang="en-GB" dirty="0"/>
              <a:t>Areas to cover</a:t>
            </a:r>
          </a:p>
        </p:txBody>
      </p:sp>
      <p:sp>
        <p:nvSpPr>
          <p:cNvPr id="5" name="Content Placeholder 4">
            <a:extLst>
              <a:ext uri="{FF2B5EF4-FFF2-40B4-BE49-F238E27FC236}">
                <a16:creationId xmlns:a16="http://schemas.microsoft.com/office/drawing/2014/main" id="{6316A9FE-5E8E-4183-B3C0-AF12B812313E}"/>
              </a:ext>
            </a:extLst>
          </p:cNvPr>
          <p:cNvSpPr>
            <a:spLocks noGrp="1"/>
          </p:cNvSpPr>
          <p:nvPr>
            <p:ph idx="1"/>
          </p:nvPr>
        </p:nvSpPr>
        <p:spPr/>
        <p:txBody>
          <a:bodyPr/>
          <a:lstStyle/>
          <a:p>
            <a:r>
              <a:rPr lang="en-GB" dirty="0"/>
              <a:t>What do we mean by equality data</a:t>
            </a:r>
          </a:p>
          <a:p>
            <a:r>
              <a:rPr lang="en-GB" dirty="0"/>
              <a:t>What are the legal requirements</a:t>
            </a:r>
          </a:p>
          <a:p>
            <a:r>
              <a:rPr lang="en-GB" dirty="0"/>
              <a:t>What data is available to monitor these, and where is it?</a:t>
            </a:r>
          </a:p>
        </p:txBody>
      </p:sp>
    </p:spTree>
    <p:extLst>
      <p:ext uri="{BB962C8B-B14F-4D97-AF65-F5344CB8AC3E}">
        <p14:creationId xmlns:p14="http://schemas.microsoft.com/office/powerpoint/2010/main" val="1088940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FB495-E651-4F28-B330-FCC58FFF2737}"/>
              </a:ext>
            </a:extLst>
          </p:cNvPr>
          <p:cNvSpPr>
            <a:spLocks noGrp="1"/>
          </p:cNvSpPr>
          <p:nvPr>
            <p:ph type="title"/>
          </p:nvPr>
        </p:nvSpPr>
        <p:spPr/>
        <p:txBody>
          <a:bodyPr/>
          <a:lstStyle/>
          <a:p>
            <a:r>
              <a:rPr lang="en-GB" dirty="0"/>
              <a:t>A legal duty – Equalities Act 2010</a:t>
            </a:r>
          </a:p>
        </p:txBody>
      </p:sp>
      <p:sp>
        <p:nvSpPr>
          <p:cNvPr id="4" name="Text Placeholder 3">
            <a:extLst>
              <a:ext uri="{FF2B5EF4-FFF2-40B4-BE49-F238E27FC236}">
                <a16:creationId xmlns:a16="http://schemas.microsoft.com/office/drawing/2014/main" id="{AED4AA58-350E-4EB4-BA60-C68E9B99534B}"/>
              </a:ext>
            </a:extLst>
          </p:cNvPr>
          <p:cNvSpPr>
            <a:spLocks noGrp="1"/>
          </p:cNvSpPr>
          <p:nvPr>
            <p:ph type="body" idx="1"/>
          </p:nvPr>
        </p:nvSpPr>
        <p:spPr/>
        <p:txBody>
          <a:bodyPr>
            <a:normAutofit fontScale="92500" lnSpcReduction="20000"/>
          </a:bodyPr>
          <a:lstStyle/>
          <a:p>
            <a:r>
              <a:rPr lang="en-GB" dirty="0"/>
              <a:t>The Equalities Act 2010 and protected characteristics</a:t>
            </a:r>
          </a:p>
        </p:txBody>
      </p:sp>
      <p:sp>
        <p:nvSpPr>
          <p:cNvPr id="3" name="Content Placeholder 2">
            <a:extLst>
              <a:ext uri="{FF2B5EF4-FFF2-40B4-BE49-F238E27FC236}">
                <a16:creationId xmlns:a16="http://schemas.microsoft.com/office/drawing/2014/main" id="{42B95A61-ADAA-4620-BD89-574EF85C9232}"/>
              </a:ext>
            </a:extLst>
          </p:cNvPr>
          <p:cNvSpPr>
            <a:spLocks noGrp="1"/>
          </p:cNvSpPr>
          <p:nvPr>
            <p:ph sz="half" idx="2"/>
          </p:nvPr>
        </p:nvSpPr>
        <p:spPr/>
        <p:txBody>
          <a:bodyPr>
            <a:normAutofit/>
          </a:bodyPr>
          <a:lstStyle/>
          <a:p>
            <a:pPr marL="457200" lvl="1" indent="0" algn="r">
              <a:buNone/>
            </a:pPr>
            <a:r>
              <a:rPr lang="en-GB" b="0" i="0" dirty="0">
                <a:solidFill>
                  <a:srgbClr val="000000"/>
                </a:solidFill>
                <a:effectLst/>
                <a:latin typeface="arial" panose="020B0604020202020204" pitchFamily="34" charset="0"/>
              </a:rPr>
              <a:t>age;</a:t>
            </a:r>
          </a:p>
          <a:p>
            <a:pPr marL="457200" lvl="1" indent="0" algn="r">
              <a:buNone/>
            </a:pPr>
            <a:r>
              <a:rPr lang="en-GB" dirty="0">
                <a:solidFill>
                  <a:srgbClr val="000000"/>
                </a:solidFill>
                <a:latin typeface="arial" panose="020B0604020202020204" pitchFamily="34" charset="0"/>
              </a:rPr>
              <a:t>sex;</a:t>
            </a:r>
          </a:p>
          <a:p>
            <a:pPr marL="457200" lvl="1" indent="0" algn="r">
              <a:buNone/>
            </a:pPr>
            <a:r>
              <a:rPr lang="en-GB" dirty="0">
                <a:solidFill>
                  <a:srgbClr val="000000"/>
                </a:solidFill>
                <a:latin typeface="arial" panose="020B0604020202020204" pitchFamily="34" charset="0"/>
              </a:rPr>
              <a:t>sexual orientation.</a:t>
            </a:r>
          </a:p>
          <a:p>
            <a:pPr marL="457200" lvl="1" indent="0" algn="r">
              <a:buNone/>
            </a:pPr>
            <a:r>
              <a:rPr lang="en-GB" dirty="0">
                <a:solidFill>
                  <a:srgbClr val="000000"/>
                </a:solidFill>
                <a:latin typeface="arial" panose="020B0604020202020204" pitchFamily="34" charset="0"/>
              </a:rPr>
              <a:t>gender reassignment;</a:t>
            </a:r>
          </a:p>
          <a:p>
            <a:pPr marL="457200" lvl="1" indent="0" algn="r">
              <a:buNone/>
            </a:pPr>
            <a:r>
              <a:rPr lang="en-GB" b="0" i="0" dirty="0">
                <a:solidFill>
                  <a:srgbClr val="000000"/>
                </a:solidFill>
                <a:effectLst/>
                <a:latin typeface="arial" panose="020B0604020202020204" pitchFamily="34" charset="0"/>
              </a:rPr>
              <a:t>disability;</a:t>
            </a:r>
            <a:br>
              <a:rPr lang="en-GB" b="0" i="0" dirty="0">
                <a:solidFill>
                  <a:srgbClr val="000000"/>
                </a:solidFill>
                <a:effectLst/>
                <a:latin typeface="arial" panose="020B0604020202020204" pitchFamily="34" charset="0"/>
              </a:rPr>
            </a:br>
            <a:endParaRPr lang="en-GB" b="0" i="0" dirty="0">
              <a:solidFill>
                <a:srgbClr val="000000"/>
              </a:solidFill>
              <a:effectLst/>
              <a:latin typeface="arial" panose="020B0604020202020204" pitchFamily="34" charset="0"/>
            </a:endParaRPr>
          </a:p>
          <a:p>
            <a:pPr marL="457200" lvl="1" indent="0" algn="r">
              <a:buNone/>
            </a:pPr>
            <a:r>
              <a:rPr lang="en-GB" b="0" i="0" dirty="0">
                <a:solidFill>
                  <a:srgbClr val="000000"/>
                </a:solidFill>
                <a:effectLst/>
                <a:latin typeface="arial" panose="020B0604020202020204" pitchFamily="34" charset="0"/>
              </a:rPr>
              <a:t>marriage and civil partnership;</a:t>
            </a:r>
            <a:br>
              <a:rPr lang="en-GB" b="0" i="0" dirty="0">
                <a:solidFill>
                  <a:srgbClr val="000000"/>
                </a:solidFill>
                <a:effectLst/>
                <a:latin typeface="arial" panose="020B0604020202020204" pitchFamily="34" charset="0"/>
              </a:rPr>
            </a:br>
            <a:endParaRPr lang="en-GB" b="0" i="0" dirty="0">
              <a:solidFill>
                <a:srgbClr val="000000"/>
              </a:solidFill>
              <a:effectLst/>
              <a:latin typeface="arial" panose="020B0604020202020204" pitchFamily="34" charset="0"/>
            </a:endParaRPr>
          </a:p>
          <a:p>
            <a:pPr marL="457200" lvl="1" indent="0" algn="r">
              <a:buNone/>
            </a:pPr>
            <a:r>
              <a:rPr lang="en-GB" b="0" i="0" dirty="0">
                <a:solidFill>
                  <a:srgbClr val="000000"/>
                </a:solidFill>
                <a:effectLst/>
                <a:latin typeface="arial" panose="020B0604020202020204" pitchFamily="34" charset="0"/>
              </a:rPr>
              <a:t>pregnancy and maternity;</a:t>
            </a:r>
          </a:p>
          <a:p>
            <a:pPr marL="457200" lvl="1" indent="0" algn="r">
              <a:buNone/>
            </a:pPr>
            <a:r>
              <a:rPr lang="en-GB" b="0" i="0" dirty="0">
                <a:solidFill>
                  <a:srgbClr val="000000"/>
                </a:solidFill>
                <a:effectLst/>
                <a:latin typeface="arial" panose="020B0604020202020204" pitchFamily="34" charset="0"/>
                <a:hlinkClick r:id="rId2"/>
              </a:rPr>
              <a:t>race</a:t>
            </a:r>
            <a:r>
              <a:rPr lang="en-GB" b="0" i="0" dirty="0">
                <a:solidFill>
                  <a:srgbClr val="000000"/>
                </a:solidFill>
                <a:effectLst/>
                <a:latin typeface="arial" panose="020B0604020202020204" pitchFamily="34" charset="0"/>
              </a:rPr>
              <a:t>;</a:t>
            </a:r>
          </a:p>
          <a:p>
            <a:pPr marL="457200" lvl="1" indent="0" algn="r">
              <a:buNone/>
            </a:pPr>
            <a:r>
              <a:rPr lang="en-GB" b="0" i="0" dirty="0">
                <a:solidFill>
                  <a:srgbClr val="000000"/>
                </a:solidFill>
                <a:effectLst/>
                <a:latin typeface="arial" panose="020B0604020202020204" pitchFamily="34" charset="0"/>
              </a:rPr>
              <a:t>religion or belief;</a:t>
            </a:r>
          </a:p>
        </p:txBody>
      </p:sp>
      <p:sp>
        <p:nvSpPr>
          <p:cNvPr id="5" name="Text Placeholder 4">
            <a:extLst>
              <a:ext uri="{FF2B5EF4-FFF2-40B4-BE49-F238E27FC236}">
                <a16:creationId xmlns:a16="http://schemas.microsoft.com/office/drawing/2014/main" id="{BB5EE353-1FAA-43C3-9E28-E42E615504AB}"/>
              </a:ext>
            </a:extLst>
          </p:cNvPr>
          <p:cNvSpPr>
            <a:spLocks noGrp="1"/>
          </p:cNvSpPr>
          <p:nvPr>
            <p:ph type="body" sz="quarter" idx="3"/>
          </p:nvPr>
        </p:nvSpPr>
        <p:spPr/>
        <p:txBody>
          <a:bodyPr>
            <a:normAutofit fontScale="92500" lnSpcReduction="20000"/>
          </a:bodyPr>
          <a:lstStyle/>
          <a:p>
            <a:r>
              <a:rPr lang="en-GB" dirty="0"/>
              <a:t>Data recorded in the cancer dataset and by the cancer registry</a:t>
            </a:r>
          </a:p>
        </p:txBody>
      </p:sp>
      <p:sp>
        <p:nvSpPr>
          <p:cNvPr id="6" name="Content Placeholder 5">
            <a:extLst>
              <a:ext uri="{FF2B5EF4-FFF2-40B4-BE49-F238E27FC236}">
                <a16:creationId xmlns:a16="http://schemas.microsoft.com/office/drawing/2014/main" id="{F221FFD8-A1A1-46BC-88B9-1CB2F6AEAAEA}"/>
              </a:ext>
            </a:extLst>
          </p:cNvPr>
          <p:cNvSpPr>
            <a:spLocks noGrp="1"/>
          </p:cNvSpPr>
          <p:nvPr>
            <p:ph sz="quarter" idx="4"/>
          </p:nvPr>
        </p:nvSpPr>
        <p:spPr>
          <a:xfrm>
            <a:off x="5562600" y="2174875"/>
            <a:ext cx="5389033" cy="3951288"/>
          </a:xfrm>
        </p:spPr>
        <p:txBody>
          <a:bodyPr>
            <a:normAutofit/>
          </a:bodyPr>
          <a:lstStyle/>
          <a:p>
            <a:pPr lvl="1">
              <a:buFont typeface="Wingdings" panose="05000000000000000000" pitchFamily="2" charset="2"/>
              <a:buChar char="§"/>
            </a:pPr>
            <a:r>
              <a:rPr lang="en-GB" b="0" i="0" dirty="0">
                <a:solidFill>
                  <a:srgbClr val="000000"/>
                </a:solidFill>
                <a:effectLst/>
                <a:latin typeface="arial" panose="020B0604020202020204" pitchFamily="34" charset="0"/>
              </a:rPr>
              <a:t>Yes</a:t>
            </a:r>
          </a:p>
          <a:p>
            <a:pPr lvl="1">
              <a:buFont typeface="Wingdings" panose="05000000000000000000" pitchFamily="2" charset="2"/>
              <a:buChar char="§"/>
            </a:pPr>
            <a:r>
              <a:rPr lang="en-GB" dirty="0">
                <a:solidFill>
                  <a:srgbClr val="000000"/>
                </a:solidFill>
                <a:latin typeface="arial" panose="020B0604020202020204" pitchFamily="34" charset="0"/>
              </a:rPr>
              <a:t>Yes</a:t>
            </a:r>
          </a:p>
          <a:p>
            <a:pPr lvl="1">
              <a:buFont typeface="Wingdings" panose="05000000000000000000" pitchFamily="2" charset="2"/>
              <a:buChar char="§"/>
            </a:pPr>
            <a:r>
              <a:rPr lang="en-GB" dirty="0">
                <a:solidFill>
                  <a:srgbClr val="000000"/>
                </a:solidFill>
                <a:latin typeface="arial" panose="020B0604020202020204" pitchFamily="34" charset="0"/>
              </a:rPr>
              <a:t>Yes</a:t>
            </a:r>
          </a:p>
          <a:p>
            <a:pPr lvl="1">
              <a:buFont typeface="Wingdings" panose="05000000000000000000" pitchFamily="2" charset="2"/>
              <a:buChar char="§"/>
            </a:pPr>
            <a:r>
              <a:rPr lang="en-GB" dirty="0">
                <a:solidFill>
                  <a:srgbClr val="000000"/>
                </a:solidFill>
                <a:latin typeface="arial" panose="020B0604020202020204" pitchFamily="34" charset="0"/>
              </a:rPr>
              <a:t>No</a:t>
            </a:r>
          </a:p>
          <a:p>
            <a:pPr lvl="1">
              <a:buFont typeface="Wingdings" panose="05000000000000000000" pitchFamily="2" charset="2"/>
              <a:buChar char="§"/>
            </a:pPr>
            <a:r>
              <a:rPr lang="en-GB" dirty="0">
                <a:solidFill>
                  <a:srgbClr val="000000"/>
                </a:solidFill>
                <a:latin typeface="arial" panose="020B0604020202020204" pitchFamily="34" charset="0"/>
              </a:rPr>
              <a:t>No. Only in community services, HIV/AIDS, IAPT and mental health</a:t>
            </a:r>
            <a:endParaRPr lang="en-GB" b="0" i="0" dirty="0">
              <a:solidFill>
                <a:srgbClr val="000000"/>
              </a:solidFill>
              <a:effectLst/>
              <a:latin typeface="arial" panose="020B0604020202020204" pitchFamily="34" charset="0"/>
            </a:endParaRPr>
          </a:p>
          <a:p>
            <a:pPr lvl="1">
              <a:buFont typeface="Wingdings" panose="05000000000000000000" pitchFamily="2" charset="2"/>
              <a:buChar char="§"/>
            </a:pPr>
            <a:r>
              <a:rPr lang="en-GB" b="0" i="0" dirty="0">
                <a:solidFill>
                  <a:srgbClr val="000000"/>
                </a:solidFill>
                <a:effectLst/>
                <a:latin typeface="arial" panose="020B0604020202020204" pitchFamily="34" charset="0"/>
              </a:rPr>
              <a:t>Yes.  In admitted patient care data (and mental health data)</a:t>
            </a:r>
          </a:p>
          <a:p>
            <a:pPr lvl="1">
              <a:buFont typeface="Wingdings" panose="05000000000000000000" pitchFamily="2" charset="2"/>
              <a:buChar char="§"/>
            </a:pPr>
            <a:r>
              <a:rPr lang="en-GB" b="0" i="0" dirty="0">
                <a:solidFill>
                  <a:srgbClr val="000000"/>
                </a:solidFill>
                <a:effectLst/>
                <a:latin typeface="arial" panose="020B0604020202020204" pitchFamily="34" charset="0"/>
              </a:rPr>
              <a:t>NO, but </a:t>
            </a:r>
            <a:r>
              <a:rPr lang="en-GB" dirty="0">
                <a:solidFill>
                  <a:srgbClr val="000000"/>
                </a:solidFill>
                <a:latin typeface="arial" panose="020B0604020202020204" pitchFamily="34" charset="0"/>
              </a:rPr>
              <a:t>held in </a:t>
            </a:r>
            <a:r>
              <a:rPr lang="en-GB" b="0" i="0" dirty="0">
                <a:solidFill>
                  <a:srgbClr val="000000"/>
                </a:solidFill>
                <a:effectLst/>
                <a:latin typeface="arial" panose="020B0604020202020204" pitchFamily="34" charset="0"/>
              </a:rPr>
              <a:t>maternity datasets</a:t>
            </a:r>
          </a:p>
          <a:p>
            <a:pPr lvl="1">
              <a:buFont typeface="Wingdings" panose="05000000000000000000" pitchFamily="2" charset="2"/>
              <a:buChar char="§"/>
            </a:pPr>
            <a:r>
              <a:rPr lang="en-GB" dirty="0">
                <a:solidFill>
                  <a:srgbClr val="000000"/>
                </a:solidFill>
                <a:latin typeface="arial" panose="020B0604020202020204" pitchFamily="34" charset="0"/>
              </a:rPr>
              <a:t>NO, but ethnicity is well recorded</a:t>
            </a:r>
            <a:endParaRPr lang="en-GB" b="0" i="0" dirty="0">
              <a:solidFill>
                <a:srgbClr val="000000"/>
              </a:solidFill>
              <a:effectLst/>
              <a:latin typeface="arial" panose="020B0604020202020204" pitchFamily="34" charset="0"/>
            </a:endParaRPr>
          </a:p>
          <a:p>
            <a:pPr lvl="1">
              <a:buFont typeface="Wingdings" panose="05000000000000000000" pitchFamily="2" charset="2"/>
              <a:buChar char="§"/>
            </a:pPr>
            <a:r>
              <a:rPr lang="en-GB" b="0" i="0" dirty="0">
                <a:solidFill>
                  <a:srgbClr val="000000"/>
                </a:solidFill>
                <a:effectLst/>
                <a:latin typeface="arial" panose="020B0604020202020204" pitchFamily="34" charset="0"/>
              </a:rPr>
              <a:t>NO</a:t>
            </a:r>
          </a:p>
        </p:txBody>
      </p:sp>
    </p:spTree>
    <p:extLst>
      <p:ext uri="{BB962C8B-B14F-4D97-AF65-F5344CB8AC3E}">
        <p14:creationId xmlns:p14="http://schemas.microsoft.com/office/powerpoint/2010/main" val="391086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FB495-E651-4F28-B330-FCC58FFF2737}"/>
              </a:ext>
            </a:extLst>
          </p:cNvPr>
          <p:cNvSpPr>
            <a:spLocks noGrp="1"/>
          </p:cNvSpPr>
          <p:nvPr>
            <p:ph type="title"/>
          </p:nvPr>
        </p:nvSpPr>
        <p:spPr/>
        <p:txBody>
          <a:bodyPr/>
          <a:lstStyle/>
          <a:p>
            <a:r>
              <a:rPr lang="en-GB" dirty="0"/>
              <a:t>A legal duty – Health and Social Care Act 2012</a:t>
            </a:r>
          </a:p>
        </p:txBody>
      </p:sp>
      <p:sp>
        <p:nvSpPr>
          <p:cNvPr id="3" name="Content Placeholder 2">
            <a:extLst>
              <a:ext uri="{FF2B5EF4-FFF2-40B4-BE49-F238E27FC236}">
                <a16:creationId xmlns:a16="http://schemas.microsoft.com/office/drawing/2014/main" id="{42B95A61-ADAA-4620-BD89-574EF85C9232}"/>
              </a:ext>
            </a:extLst>
          </p:cNvPr>
          <p:cNvSpPr>
            <a:spLocks noGrp="1"/>
          </p:cNvSpPr>
          <p:nvPr>
            <p:ph idx="1"/>
          </p:nvPr>
        </p:nvSpPr>
        <p:spPr>
          <a:xfrm>
            <a:off x="609600" y="1600201"/>
            <a:ext cx="10972800" cy="4800599"/>
          </a:xfrm>
        </p:spPr>
        <p:txBody>
          <a:bodyPr>
            <a:normAutofit/>
          </a:bodyPr>
          <a:lstStyle/>
          <a:p>
            <a:r>
              <a:rPr lang="en-GB" dirty="0"/>
              <a:t>The Health and Social Care Act 2012</a:t>
            </a:r>
          </a:p>
          <a:p>
            <a:pPr lvl="1"/>
            <a:r>
              <a:rPr lang="en-GB" dirty="0"/>
              <a:t>introduced the first specific legal duties on health inequalities, including duties on the Secretary of State</a:t>
            </a:r>
          </a:p>
          <a:p>
            <a:pPr lvl="1"/>
            <a:r>
              <a:rPr lang="en-GB" dirty="0"/>
              <a:t>All staff undertaking NHS and public health functions on behalf of the Secretary of State are responsible for ensuring compliance with these duties. A breach of these requirements could result in a judicial review</a:t>
            </a:r>
          </a:p>
          <a:p>
            <a:pPr lvl="1"/>
            <a:r>
              <a:rPr lang="en-GB" dirty="0"/>
              <a:t>Health data is essential to identify and quantify health inequalities, including planning health policy, evaluating the impact of policy, and tracking changes over time</a:t>
            </a:r>
          </a:p>
        </p:txBody>
      </p:sp>
    </p:spTree>
    <p:extLst>
      <p:ext uri="{BB962C8B-B14F-4D97-AF65-F5344CB8AC3E}">
        <p14:creationId xmlns:p14="http://schemas.microsoft.com/office/powerpoint/2010/main" val="760114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 practical duty</a:t>
            </a:r>
          </a:p>
        </p:txBody>
      </p:sp>
      <p:sp>
        <p:nvSpPr>
          <p:cNvPr id="3" name="Content Placeholder 2"/>
          <p:cNvSpPr>
            <a:spLocks noGrp="1"/>
          </p:cNvSpPr>
          <p:nvPr>
            <p:ph idx="1"/>
          </p:nvPr>
        </p:nvSpPr>
        <p:spPr>
          <a:xfrm>
            <a:off x="609600" y="1600201"/>
            <a:ext cx="10972800" cy="5029199"/>
          </a:xfrm>
        </p:spPr>
        <p:txBody>
          <a:bodyPr>
            <a:normAutofit/>
          </a:bodyPr>
          <a:lstStyle/>
          <a:p>
            <a:pPr lvl="0"/>
            <a:r>
              <a:rPr lang="en-GB" dirty="0"/>
              <a:t>“An Equality Impact Assessment is an essential part of identifying and assessing relevant evidence on the proposed new initiatives to improve cancer services, helping the NHS meet its duties in relation to equality legislation and regulations”</a:t>
            </a:r>
          </a:p>
          <a:p>
            <a:pPr lvl="0"/>
            <a:endParaRPr lang="en-GB" sz="2400" dirty="0">
              <a:solidFill>
                <a:schemeClr val="accent1"/>
              </a:solidFill>
            </a:endParaRPr>
          </a:p>
          <a:p>
            <a:pPr lvl="0"/>
            <a:r>
              <a:rPr lang="en-GB" sz="2400" dirty="0">
                <a:solidFill>
                  <a:schemeClr val="accent1"/>
                </a:solidFill>
                <a:hlinkClick r:id="rId3"/>
              </a:rPr>
              <a:t>Equality Impact Assessment, England Cancer Strategy (2015-2020) </a:t>
            </a:r>
            <a:endParaRPr lang="en-GB" sz="2400" dirty="0">
              <a:solidFill>
                <a:schemeClr val="accent1"/>
              </a:solidFill>
            </a:endParaRPr>
          </a:p>
        </p:txBody>
      </p:sp>
    </p:spTree>
    <p:extLst>
      <p:ext uri="{BB962C8B-B14F-4D97-AF65-F5344CB8AC3E}">
        <p14:creationId xmlns:p14="http://schemas.microsoft.com/office/powerpoint/2010/main" val="118796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5754-F513-4519-81D3-A08668557752}"/>
              </a:ext>
            </a:extLst>
          </p:cNvPr>
          <p:cNvSpPr>
            <a:spLocks noGrp="1"/>
          </p:cNvSpPr>
          <p:nvPr>
            <p:ph type="title"/>
          </p:nvPr>
        </p:nvSpPr>
        <p:spPr/>
        <p:txBody>
          <a:bodyPr>
            <a:normAutofit fontScale="90000"/>
          </a:bodyPr>
          <a:lstStyle/>
          <a:p>
            <a:r>
              <a:rPr lang="en-GB" dirty="0"/>
              <a:t>What data is available about equality dimensions? </a:t>
            </a:r>
          </a:p>
        </p:txBody>
      </p:sp>
      <p:sp>
        <p:nvSpPr>
          <p:cNvPr id="3" name="Content Placeholder 2">
            <a:extLst>
              <a:ext uri="{FF2B5EF4-FFF2-40B4-BE49-F238E27FC236}">
                <a16:creationId xmlns:a16="http://schemas.microsoft.com/office/drawing/2014/main" id="{4321350A-3FE2-44F3-8CED-2EA9642FDB09}"/>
              </a:ext>
            </a:extLst>
          </p:cNvPr>
          <p:cNvSpPr>
            <a:spLocks noGrp="1"/>
          </p:cNvSpPr>
          <p:nvPr>
            <p:ph sz="half" idx="1"/>
          </p:nvPr>
        </p:nvSpPr>
        <p:spPr>
          <a:xfrm>
            <a:off x="609600" y="1600201"/>
            <a:ext cx="5384800" cy="4983161"/>
          </a:xfrm>
        </p:spPr>
        <p:txBody>
          <a:bodyPr>
            <a:normAutofit fontScale="92500" lnSpcReduction="10000"/>
          </a:bodyPr>
          <a:lstStyle/>
          <a:p>
            <a:r>
              <a:rPr lang="en-GB" dirty="0"/>
              <a:t>Age</a:t>
            </a:r>
          </a:p>
          <a:p>
            <a:r>
              <a:rPr lang="en-GB" dirty="0"/>
              <a:t>Sex</a:t>
            </a:r>
          </a:p>
          <a:p>
            <a:r>
              <a:rPr lang="en-GB" dirty="0"/>
              <a:t>Deprivation</a:t>
            </a:r>
          </a:p>
          <a:p>
            <a:r>
              <a:rPr lang="en-GB" dirty="0"/>
              <a:t>Ethnicity</a:t>
            </a:r>
          </a:p>
          <a:p>
            <a:r>
              <a:rPr lang="en-GB" dirty="0"/>
              <a:t>Sexuality</a:t>
            </a:r>
          </a:p>
          <a:p>
            <a:pPr marL="0" indent="0">
              <a:buNone/>
            </a:pPr>
            <a:endParaRPr lang="en-GB" dirty="0"/>
          </a:p>
          <a:p>
            <a:pPr marL="0" indent="0">
              <a:buNone/>
            </a:pPr>
            <a:r>
              <a:rPr lang="en-GB" dirty="0"/>
              <a:t>And what about</a:t>
            </a:r>
          </a:p>
          <a:p>
            <a:r>
              <a:rPr lang="en-GB" dirty="0"/>
              <a:t>Disability?</a:t>
            </a:r>
          </a:p>
          <a:p>
            <a:r>
              <a:rPr lang="en-GB" dirty="0"/>
              <a:t>Homelessness?</a:t>
            </a:r>
          </a:p>
          <a:p>
            <a:r>
              <a:rPr lang="en-GB" dirty="0"/>
              <a:t>Travellers?</a:t>
            </a:r>
          </a:p>
        </p:txBody>
      </p:sp>
      <p:sp>
        <p:nvSpPr>
          <p:cNvPr id="4" name="Content Placeholder 3">
            <a:extLst>
              <a:ext uri="{FF2B5EF4-FFF2-40B4-BE49-F238E27FC236}">
                <a16:creationId xmlns:a16="http://schemas.microsoft.com/office/drawing/2014/main" id="{AAFE1CF1-881C-44C5-A020-08625AE34B63}"/>
              </a:ext>
            </a:extLst>
          </p:cNvPr>
          <p:cNvSpPr>
            <a:spLocks noGrp="1"/>
          </p:cNvSpPr>
          <p:nvPr>
            <p:ph sz="half" idx="2"/>
          </p:nvPr>
        </p:nvSpPr>
        <p:spPr>
          <a:xfrm>
            <a:off x="6197600" y="1600201"/>
            <a:ext cx="5384800" cy="4983161"/>
          </a:xfrm>
        </p:spPr>
        <p:txBody>
          <a:bodyPr>
            <a:normAutofit fontScale="92500" lnSpcReduction="10000"/>
          </a:bodyPr>
          <a:lstStyle/>
          <a:p>
            <a:r>
              <a:rPr lang="en-GB" dirty="0"/>
              <a:t>Incidence</a:t>
            </a:r>
          </a:p>
          <a:p>
            <a:r>
              <a:rPr lang="en-GB" dirty="0"/>
              <a:t>Mortality</a:t>
            </a:r>
          </a:p>
          <a:p>
            <a:r>
              <a:rPr lang="en-GB" dirty="0"/>
              <a:t>Survival</a:t>
            </a:r>
          </a:p>
          <a:p>
            <a:r>
              <a:rPr lang="en-GB" dirty="0"/>
              <a:t>Prevalence</a:t>
            </a:r>
          </a:p>
          <a:p>
            <a:endParaRPr lang="en-GB" dirty="0"/>
          </a:p>
          <a:p>
            <a:r>
              <a:rPr lang="en-GB" dirty="0"/>
              <a:t>Screening</a:t>
            </a:r>
          </a:p>
          <a:p>
            <a:r>
              <a:rPr lang="en-GB" dirty="0"/>
              <a:t>Route to diagnosis</a:t>
            </a:r>
          </a:p>
          <a:p>
            <a:r>
              <a:rPr lang="en-GB" dirty="0"/>
              <a:t>Stage at diagnosis</a:t>
            </a:r>
          </a:p>
          <a:p>
            <a:r>
              <a:rPr lang="en-GB" dirty="0"/>
              <a:t>Treatments</a:t>
            </a:r>
          </a:p>
          <a:p>
            <a:r>
              <a:rPr lang="en-GB" dirty="0"/>
              <a:t>Access to clinical trials </a:t>
            </a:r>
          </a:p>
          <a:p>
            <a:r>
              <a:rPr lang="en-GB" dirty="0"/>
              <a:t>Experience</a:t>
            </a:r>
          </a:p>
        </p:txBody>
      </p:sp>
    </p:spTree>
    <p:extLst>
      <p:ext uri="{BB962C8B-B14F-4D97-AF65-F5344CB8AC3E}">
        <p14:creationId xmlns:p14="http://schemas.microsoft.com/office/powerpoint/2010/main" val="240552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06056AD-9454-459F-AE90-0FD1BDC3BCCB}"/>
              </a:ext>
            </a:extLst>
          </p:cNvPr>
          <p:cNvSpPr>
            <a:spLocks noGrp="1"/>
          </p:cNvSpPr>
          <p:nvPr>
            <p:ph type="title"/>
          </p:nvPr>
        </p:nvSpPr>
        <p:spPr/>
        <p:txBody>
          <a:bodyPr/>
          <a:lstStyle/>
          <a:p>
            <a:r>
              <a:rPr lang="en-GB" dirty="0"/>
              <a:t>A look at sex, gender, sexual orientation</a:t>
            </a:r>
          </a:p>
        </p:txBody>
      </p:sp>
      <p:sp>
        <p:nvSpPr>
          <p:cNvPr id="8" name="Content Placeholder 7">
            <a:extLst>
              <a:ext uri="{FF2B5EF4-FFF2-40B4-BE49-F238E27FC236}">
                <a16:creationId xmlns:a16="http://schemas.microsoft.com/office/drawing/2014/main" id="{10377F95-9271-43B6-AE7C-9851E5437857}"/>
              </a:ext>
            </a:extLst>
          </p:cNvPr>
          <p:cNvSpPr>
            <a:spLocks noGrp="1"/>
          </p:cNvSpPr>
          <p:nvPr>
            <p:ph idx="1"/>
          </p:nvPr>
        </p:nvSpPr>
        <p:spPr>
          <a:xfrm>
            <a:off x="8766532" y="1417638"/>
            <a:ext cx="3273068" cy="5287962"/>
          </a:xfrm>
        </p:spPr>
        <p:txBody>
          <a:bodyPr>
            <a:normAutofit/>
          </a:bodyPr>
          <a:lstStyle/>
          <a:p>
            <a:r>
              <a:rPr lang="en-GB" sz="2400" dirty="0"/>
              <a:t>This is the NHS Data Dictionary</a:t>
            </a:r>
          </a:p>
          <a:p>
            <a:r>
              <a:rPr lang="en-GB" sz="2400" dirty="0"/>
              <a:t>It shows just one part of the cancer dataset, for demographic data</a:t>
            </a:r>
          </a:p>
          <a:p>
            <a:r>
              <a:rPr lang="en-GB" sz="2400" dirty="0"/>
              <a:t>One field records the gender for the patient</a:t>
            </a:r>
          </a:p>
          <a:p>
            <a:r>
              <a:rPr lang="en-GB" sz="2400" dirty="0"/>
              <a:t>It shows what the permitted values are</a:t>
            </a:r>
          </a:p>
        </p:txBody>
      </p:sp>
      <p:pic>
        <p:nvPicPr>
          <p:cNvPr id="6" name="Picture 5">
            <a:extLst>
              <a:ext uri="{FF2B5EF4-FFF2-40B4-BE49-F238E27FC236}">
                <a16:creationId xmlns:a16="http://schemas.microsoft.com/office/drawing/2014/main" id="{7D6B17EA-26D4-4267-B829-1631B523A42B}"/>
              </a:ext>
            </a:extLst>
          </p:cNvPr>
          <p:cNvPicPr>
            <a:picLocks noChangeAspect="1"/>
          </p:cNvPicPr>
          <p:nvPr/>
        </p:nvPicPr>
        <p:blipFill>
          <a:blip r:embed="rId2"/>
          <a:stretch>
            <a:fillRect/>
          </a:stretch>
        </p:blipFill>
        <p:spPr>
          <a:xfrm>
            <a:off x="23213" y="1303285"/>
            <a:ext cx="8686800" cy="5534025"/>
          </a:xfrm>
          <a:prstGeom prst="rect">
            <a:avLst/>
          </a:prstGeom>
        </p:spPr>
      </p:pic>
      <p:grpSp>
        <p:nvGrpSpPr>
          <p:cNvPr id="16" name="Group 15">
            <a:extLst>
              <a:ext uri="{FF2B5EF4-FFF2-40B4-BE49-F238E27FC236}">
                <a16:creationId xmlns:a16="http://schemas.microsoft.com/office/drawing/2014/main" id="{C58A4FD5-1121-41CC-94B3-2205D634CFC0}"/>
              </a:ext>
            </a:extLst>
          </p:cNvPr>
          <p:cNvGrpSpPr/>
          <p:nvPr/>
        </p:nvGrpSpPr>
        <p:grpSpPr>
          <a:xfrm>
            <a:off x="1828800" y="263031"/>
            <a:ext cx="6600825" cy="4385169"/>
            <a:chOff x="1828800" y="263031"/>
            <a:chExt cx="6600825" cy="4385169"/>
          </a:xfrm>
        </p:grpSpPr>
        <p:pic>
          <p:nvPicPr>
            <p:cNvPr id="10" name="Picture 9">
              <a:extLst>
                <a:ext uri="{FF2B5EF4-FFF2-40B4-BE49-F238E27FC236}">
                  <a16:creationId xmlns:a16="http://schemas.microsoft.com/office/drawing/2014/main" id="{82C313A2-3C4D-44E6-8E4F-66DF136130FB}"/>
                </a:ext>
              </a:extLst>
            </p:cNvPr>
            <p:cNvPicPr>
              <a:picLocks noChangeAspect="1"/>
            </p:cNvPicPr>
            <p:nvPr/>
          </p:nvPicPr>
          <p:blipFill>
            <a:blip r:embed="rId3"/>
            <a:stretch>
              <a:fillRect/>
            </a:stretch>
          </p:blipFill>
          <p:spPr>
            <a:xfrm>
              <a:off x="1828800" y="263031"/>
              <a:ext cx="6600825" cy="3676650"/>
            </a:xfrm>
            <a:prstGeom prst="rect">
              <a:avLst/>
            </a:prstGeom>
            <a:ln w="76200">
              <a:solidFill>
                <a:srgbClr val="FF0000"/>
              </a:solidFill>
            </a:ln>
          </p:spPr>
        </p:pic>
        <p:cxnSp>
          <p:nvCxnSpPr>
            <p:cNvPr id="12" name="Straight Arrow Connector 11">
              <a:extLst>
                <a:ext uri="{FF2B5EF4-FFF2-40B4-BE49-F238E27FC236}">
                  <a16:creationId xmlns:a16="http://schemas.microsoft.com/office/drawing/2014/main" id="{3B48EC20-A3A3-485D-AA85-8339BDC34E1D}"/>
                </a:ext>
              </a:extLst>
            </p:cNvPr>
            <p:cNvCxnSpPr>
              <a:cxnSpLocks/>
              <a:stCxn id="10" idx="2"/>
            </p:cNvCxnSpPr>
            <p:nvPr/>
          </p:nvCxnSpPr>
          <p:spPr>
            <a:xfrm flipH="1">
              <a:off x="4038600" y="3939681"/>
              <a:ext cx="1090613" cy="708519"/>
            </a:xfrm>
            <a:prstGeom prst="straightConnector1">
              <a:avLst/>
            </a:prstGeom>
            <a:ln w="50800">
              <a:solidFill>
                <a:srgbClr val="FF0000"/>
              </a:solidFill>
              <a:tailEnd type="triangle"/>
            </a:ln>
          </p:spPr>
          <p:style>
            <a:lnRef idx="3">
              <a:schemeClr val="accent2"/>
            </a:lnRef>
            <a:fillRef idx="0">
              <a:schemeClr val="accent2"/>
            </a:fillRef>
            <a:effectRef idx="2">
              <a:schemeClr val="accent2"/>
            </a:effectRef>
            <a:fontRef idx="minor">
              <a:schemeClr val="tx1"/>
            </a:fontRef>
          </p:style>
        </p:cxnSp>
      </p:grpSp>
      <p:grpSp>
        <p:nvGrpSpPr>
          <p:cNvPr id="20" name="Group 19">
            <a:extLst>
              <a:ext uri="{FF2B5EF4-FFF2-40B4-BE49-F238E27FC236}">
                <a16:creationId xmlns:a16="http://schemas.microsoft.com/office/drawing/2014/main" id="{74832E48-D839-4CAA-9B5F-212CCC3506ED}"/>
              </a:ext>
            </a:extLst>
          </p:cNvPr>
          <p:cNvGrpSpPr/>
          <p:nvPr/>
        </p:nvGrpSpPr>
        <p:grpSpPr>
          <a:xfrm>
            <a:off x="228600" y="76200"/>
            <a:ext cx="5715000" cy="4876800"/>
            <a:chOff x="228600" y="76200"/>
            <a:chExt cx="5715000" cy="4876800"/>
          </a:xfrm>
        </p:grpSpPr>
        <p:pic>
          <p:nvPicPr>
            <p:cNvPr id="15" name="Picture 14">
              <a:extLst>
                <a:ext uri="{FF2B5EF4-FFF2-40B4-BE49-F238E27FC236}">
                  <a16:creationId xmlns:a16="http://schemas.microsoft.com/office/drawing/2014/main" id="{E7E43FDA-1067-4A41-83D1-46CCDE1227A7}"/>
                </a:ext>
              </a:extLst>
            </p:cNvPr>
            <p:cNvPicPr>
              <a:picLocks noChangeAspect="1"/>
            </p:cNvPicPr>
            <p:nvPr/>
          </p:nvPicPr>
          <p:blipFill>
            <a:blip r:embed="rId4"/>
            <a:stretch>
              <a:fillRect/>
            </a:stretch>
          </p:blipFill>
          <p:spPr>
            <a:xfrm>
              <a:off x="228600" y="76200"/>
              <a:ext cx="5715000" cy="4345357"/>
            </a:xfrm>
            <a:prstGeom prst="rect">
              <a:avLst/>
            </a:prstGeom>
            <a:ln w="63500">
              <a:solidFill>
                <a:srgbClr val="FF0000"/>
              </a:solidFill>
            </a:ln>
          </p:spPr>
        </p:pic>
        <p:cxnSp>
          <p:nvCxnSpPr>
            <p:cNvPr id="18" name="Straight Arrow Connector 17">
              <a:extLst>
                <a:ext uri="{FF2B5EF4-FFF2-40B4-BE49-F238E27FC236}">
                  <a16:creationId xmlns:a16="http://schemas.microsoft.com/office/drawing/2014/main" id="{466C14E9-FC67-4D84-8703-C13B54EAF517}"/>
                </a:ext>
              </a:extLst>
            </p:cNvPr>
            <p:cNvCxnSpPr>
              <a:cxnSpLocks/>
              <a:stCxn id="15" idx="2"/>
            </p:cNvCxnSpPr>
            <p:nvPr/>
          </p:nvCxnSpPr>
          <p:spPr>
            <a:xfrm>
              <a:off x="3086100" y="4421557"/>
              <a:ext cx="647700" cy="531443"/>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Content Placeholder 7">
            <a:extLst>
              <a:ext uri="{FF2B5EF4-FFF2-40B4-BE49-F238E27FC236}">
                <a16:creationId xmlns:a16="http://schemas.microsoft.com/office/drawing/2014/main" id="{E9EB0BEE-F2A7-4046-9762-B5FE45D8C2F6}"/>
              </a:ext>
            </a:extLst>
          </p:cNvPr>
          <p:cNvSpPr txBox="1">
            <a:spLocks/>
          </p:cNvSpPr>
          <p:nvPr/>
        </p:nvSpPr>
        <p:spPr>
          <a:xfrm>
            <a:off x="8710013" y="5029200"/>
            <a:ext cx="3273068" cy="19348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400" dirty="0"/>
              <a:t>There is another field for sexual orientation</a:t>
            </a:r>
          </a:p>
          <a:p>
            <a:r>
              <a:rPr lang="en-GB" sz="2400" dirty="0"/>
              <a:t>These are both held by the cancer registry</a:t>
            </a:r>
          </a:p>
        </p:txBody>
      </p:sp>
    </p:spTree>
    <p:extLst>
      <p:ext uri="{BB962C8B-B14F-4D97-AF65-F5344CB8AC3E}">
        <p14:creationId xmlns:p14="http://schemas.microsoft.com/office/powerpoint/2010/main" val="35931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1000"/>
                                        <p:tgtEl>
                                          <p:spTgt spid="20"/>
                                        </p:tgtEl>
                                      </p:cBhvr>
                                    </p:animEffect>
                                    <p:anim calcmode="lin" valueType="num">
                                      <p:cBhvr>
                                        <p:cTn id="38" dur="1000" fill="hold"/>
                                        <p:tgtEl>
                                          <p:spTgt spid="20"/>
                                        </p:tgtEl>
                                        <p:attrNameLst>
                                          <p:attrName>ppt_x</p:attrName>
                                        </p:attrNameLst>
                                      </p:cBhvr>
                                      <p:tavLst>
                                        <p:tav tm="0">
                                          <p:val>
                                            <p:strVal val="#ppt_x"/>
                                          </p:val>
                                        </p:tav>
                                        <p:tav tm="100000">
                                          <p:val>
                                            <p:strVal val="#ppt_x"/>
                                          </p:val>
                                        </p:tav>
                                      </p:tavLst>
                                    </p:anim>
                                    <p:anim calcmode="lin" valueType="num">
                                      <p:cBhvr>
                                        <p:cTn id="3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E211-E9B2-4559-9734-FD0398C9B986}"/>
              </a:ext>
            </a:extLst>
          </p:cNvPr>
          <p:cNvSpPr>
            <a:spLocks noGrp="1"/>
          </p:cNvSpPr>
          <p:nvPr>
            <p:ph type="title"/>
          </p:nvPr>
        </p:nvSpPr>
        <p:spPr/>
        <p:txBody>
          <a:bodyPr/>
          <a:lstStyle/>
          <a:p>
            <a:r>
              <a:rPr lang="en-GB" dirty="0"/>
              <a:t>And what do we know?</a:t>
            </a:r>
          </a:p>
        </p:txBody>
      </p:sp>
      <p:sp>
        <p:nvSpPr>
          <p:cNvPr id="3" name="Content Placeholder 2">
            <a:extLst>
              <a:ext uri="{FF2B5EF4-FFF2-40B4-BE49-F238E27FC236}">
                <a16:creationId xmlns:a16="http://schemas.microsoft.com/office/drawing/2014/main" id="{F0EC2B19-9C7B-442D-AA3B-0BFC15834E2B}"/>
              </a:ext>
            </a:extLst>
          </p:cNvPr>
          <p:cNvSpPr>
            <a:spLocks noGrp="1"/>
          </p:cNvSpPr>
          <p:nvPr>
            <p:ph idx="1"/>
          </p:nvPr>
        </p:nvSpPr>
        <p:spPr/>
        <p:txBody>
          <a:bodyPr/>
          <a:lstStyle/>
          <a:p>
            <a:endParaRPr lang="en-GB"/>
          </a:p>
        </p:txBody>
      </p:sp>
      <p:pic>
        <p:nvPicPr>
          <p:cNvPr id="7" name="Picture 6">
            <a:hlinkClick r:id="rId2"/>
            <a:extLst>
              <a:ext uri="{FF2B5EF4-FFF2-40B4-BE49-F238E27FC236}">
                <a16:creationId xmlns:a16="http://schemas.microsoft.com/office/drawing/2014/main" id="{945CB0B2-C895-42B0-9169-4ABBF83A5D35}"/>
              </a:ext>
            </a:extLst>
          </p:cNvPr>
          <p:cNvPicPr>
            <a:picLocks noChangeAspect="1"/>
          </p:cNvPicPr>
          <p:nvPr/>
        </p:nvPicPr>
        <p:blipFill>
          <a:blip r:embed="rId3"/>
          <a:stretch>
            <a:fillRect/>
          </a:stretch>
        </p:blipFill>
        <p:spPr>
          <a:xfrm>
            <a:off x="1399215" y="1219200"/>
            <a:ext cx="3553785" cy="4953000"/>
          </a:xfrm>
          <a:prstGeom prst="rect">
            <a:avLst/>
          </a:prstGeom>
          <a:ln>
            <a:solidFill>
              <a:schemeClr val="tx1"/>
            </a:solidFill>
          </a:ln>
        </p:spPr>
      </p:pic>
      <p:pic>
        <p:nvPicPr>
          <p:cNvPr id="9" name="Picture 8">
            <a:extLst>
              <a:ext uri="{FF2B5EF4-FFF2-40B4-BE49-F238E27FC236}">
                <a16:creationId xmlns:a16="http://schemas.microsoft.com/office/drawing/2014/main" id="{613EB748-D261-46E6-A8E9-66579537A369}"/>
              </a:ext>
            </a:extLst>
          </p:cNvPr>
          <p:cNvPicPr>
            <a:picLocks noChangeAspect="1"/>
          </p:cNvPicPr>
          <p:nvPr/>
        </p:nvPicPr>
        <p:blipFill>
          <a:blip r:embed="rId4"/>
          <a:stretch>
            <a:fillRect/>
          </a:stretch>
        </p:blipFill>
        <p:spPr>
          <a:xfrm>
            <a:off x="4419600" y="1422959"/>
            <a:ext cx="3550477" cy="4949698"/>
          </a:xfrm>
          <a:prstGeom prst="rect">
            <a:avLst/>
          </a:prstGeom>
          <a:ln>
            <a:solidFill>
              <a:schemeClr val="tx1"/>
            </a:solidFill>
          </a:ln>
        </p:spPr>
      </p:pic>
      <p:pic>
        <p:nvPicPr>
          <p:cNvPr id="5" name="Picture 4">
            <a:hlinkClick r:id="rId2"/>
            <a:extLst>
              <a:ext uri="{FF2B5EF4-FFF2-40B4-BE49-F238E27FC236}">
                <a16:creationId xmlns:a16="http://schemas.microsoft.com/office/drawing/2014/main" id="{6BE280C7-56C9-416C-8E8C-C77B7FA4E73D}"/>
              </a:ext>
            </a:extLst>
          </p:cNvPr>
          <p:cNvPicPr>
            <a:picLocks noChangeAspect="1"/>
          </p:cNvPicPr>
          <p:nvPr/>
        </p:nvPicPr>
        <p:blipFill>
          <a:blip r:embed="rId5"/>
          <a:stretch>
            <a:fillRect/>
          </a:stretch>
        </p:blipFill>
        <p:spPr>
          <a:xfrm>
            <a:off x="7199207" y="1676400"/>
            <a:ext cx="3621193" cy="4953000"/>
          </a:xfrm>
          <a:prstGeom prst="rect">
            <a:avLst/>
          </a:prstGeom>
          <a:ln>
            <a:solidFill>
              <a:schemeClr val="tx1"/>
            </a:solidFill>
          </a:ln>
        </p:spPr>
      </p:pic>
    </p:spTree>
    <p:extLst>
      <p:ext uri="{BB962C8B-B14F-4D97-AF65-F5344CB8AC3E}">
        <p14:creationId xmlns:p14="http://schemas.microsoft.com/office/powerpoint/2010/main" val="635036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0D2CB-30F3-4635-B8F3-E526CE99C1C5}"/>
              </a:ext>
            </a:extLst>
          </p:cNvPr>
          <p:cNvSpPr>
            <a:spLocks noGrp="1"/>
          </p:cNvSpPr>
          <p:nvPr>
            <p:ph type="title"/>
          </p:nvPr>
        </p:nvSpPr>
        <p:spPr/>
        <p:txBody>
          <a:bodyPr/>
          <a:lstStyle/>
          <a:p>
            <a:r>
              <a:rPr lang="en-GB" dirty="0"/>
              <a:t>Take away points</a:t>
            </a:r>
          </a:p>
        </p:txBody>
      </p:sp>
      <p:sp>
        <p:nvSpPr>
          <p:cNvPr id="3" name="Content Placeholder 2">
            <a:extLst>
              <a:ext uri="{FF2B5EF4-FFF2-40B4-BE49-F238E27FC236}">
                <a16:creationId xmlns:a16="http://schemas.microsoft.com/office/drawing/2014/main" id="{08B0969A-3F87-4BFD-B083-7AAE637961C1}"/>
              </a:ext>
            </a:extLst>
          </p:cNvPr>
          <p:cNvSpPr>
            <a:spLocks noGrp="1"/>
          </p:cNvSpPr>
          <p:nvPr>
            <p:ph idx="1"/>
          </p:nvPr>
        </p:nvSpPr>
        <p:spPr/>
        <p:txBody>
          <a:bodyPr/>
          <a:lstStyle/>
          <a:p>
            <a:r>
              <a:rPr lang="en-GB" dirty="0"/>
              <a:t>There are a wide range of dimensions of “equality”</a:t>
            </a:r>
          </a:p>
          <a:p>
            <a:r>
              <a:rPr lang="en-GB" dirty="0"/>
              <a:t>Data exists to monitor most of these, but some of the data is not linked</a:t>
            </a:r>
          </a:p>
          <a:p>
            <a:r>
              <a:rPr lang="en-GB" dirty="0"/>
              <a:t>We have lots of published analysis of equality in diagnosis, care, outcomes and experience</a:t>
            </a:r>
          </a:p>
          <a:p>
            <a:r>
              <a:rPr lang="en-GB" dirty="0"/>
              <a:t>We should always think about whether a piece of analysis/research could cover more of the equality dimensions</a:t>
            </a:r>
          </a:p>
        </p:txBody>
      </p:sp>
    </p:spTree>
    <p:extLst>
      <p:ext uri="{BB962C8B-B14F-4D97-AF65-F5344CB8AC3E}">
        <p14:creationId xmlns:p14="http://schemas.microsoft.com/office/powerpoint/2010/main" val="2289505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26016</TotalTime>
  <Words>480</Words>
  <Application>Microsoft Office PowerPoint</Application>
  <PresentationFormat>Widescreen</PresentationFormat>
  <Paragraphs>73</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vt:lpstr>
      <vt:lpstr>Calibri</vt:lpstr>
      <vt:lpstr>Wingdings</vt:lpstr>
      <vt:lpstr>Office Theme</vt:lpstr>
      <vt:lpstr>DATA-CAN PPIE Drop-in session “Data and inequality”</vt:lpstr>
      <vt:lpstr>Areas to cover</vt:lpstr>
      <vt:lpstr>A legal duty – Equalities Act 2010</vt:lpstr>
      <vt:lpstr>A legal duty – Health and Social Care Act 2012</vt:lpstr>
      <vt:lpstr>A practical duty</vt:lpstr>
      <vt:lpstr>What data is available about equality dimensions? </vt:lpstr>
      <vt:lpstr>A look at sex, gender, sexual orientation</vt:lpstr>
      <vt:lpstr>And what do we know?</vt:lpstr>
      <vt:lpstr>Take away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NCRI Consumers Education</dc:title>
  <dc:creator>Administrator</dc:creator>
  <cp:lastModifiedBy>Christopher Carrigan</cp:lastModifiedBy>
  <cp:revision>119</cp:revision>
  <dcterms:created xsi:type="dcterms:W3CDTF">2016-09-26T20:49:42Z</dcterms:created>
  <dcterms:modified xsi:type="dcterms:W3CDTF">2020-10-02T09:53:25Z</dcterms:modified>
</cp:coreProperties>
</file>